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omic Sans" panose="020B0604020202020204" charset="0"/>
      <p:regular r:id="rId17"/>
    </p:embeddedFont>
    <p:embeddedFont>
      <p:font typeface="Comic Sans Bold" panose="020B0604020202020204" charset="0"/>
      <p:regular r:id="rId18"/>
    </p:embeddedFont>
    <p:embeddedFont>
      <p:font typeface="Pacifico" panose="020B0604020202020204" charset="-52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2.sv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10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9.png"/><Relationship Id="rId5" Type="http://schemas.openxmlformats.org/officeDocument/2006/relationships/image" Target="../media/image12.sv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svg"/><Relationship Id="rId7" Type="http://schemas.openxmlformats.org/officeDocument/2006/relationships/image" Target="../media/image14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4808" y="9578943"/>
            <a:ext cx="19218012" cy="708057"/>
            <a:chOff x="0" y="0"/>
            <a:chExt cx="5061534" cy="1864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61534" cy="186484"/>
            </a:xfrm>
            <a:custGeom>
              <a:avLst/>
              <a:gdLst/>
              <a:ahLst/>
              <a:cxnLst/>
              <a:rect l="l" t="t" r="r" b="b"/>
              <a:pathLst>
                <a:path w="5061534" h="186484">
                  <a:moveTo>
                    <a:pt x="20545" y="0"/>
                  </a:moveTo>
                  <a:lnTo>
                    <a:pt x="5040989" y="0"/>
                  </a:lnTo>
                  <a:cubicBezTo>
                    <a:pt x="5052336" y="0"/>
                    <a:pt x="5061534" y="9198"/>
                    <a:pt x="5061534" y="20545"/>
                  </a:cubicBezTo>
                  <a:lnTo>
                    <a:pt x="5061534" y="165939"/>
                  </a:lnTo>
                  <a:cubicBezTo>
                    <a:pt x="5061534" y="177286"/>
                    <a:pt x="5052336" y="186484"/>
                    <a:pt x="5040989" y="186484"/>
                  </a:cubicBezTo>
                  <a:lnTo>
                    <a:pt x="20545" y="186484"/>
                  </a:lnTo>
                  <a:cubicBezTo>
                    <a:pt x="15096" y="186484"/>
                    <a:pt x="9871" y="184320"/>
                    <a:pt x="6018" y="180467"/>
                  </a:cubicBezTo>
                  <a:cubicBezTo>
                    <a:pt x="2165" y="176614"/>
                    <a:pt x="0" y="171388"/>
                    <a:pt x="0" y="165939"/>
                  </a:cubicBezTo>
                  <a:lnTo>
                    <a:pt x="0" y="20545"/>
                  </a:lnTo>
                  <a:cubicBezTo>
                    <a:pt x="0" y="15096"/>
                    <a:pt x="2165" y="9871"/>
                    <a:pt x="6018" y="6018"/>
                  </a:cubicBezTo>
                  <a:cubicBezTo>
                    <a:pt x="9871" y="2165"/>
                    <a:pt x="15096" y="0"/>
                    <a:pt x="205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96650">
                    <a:alpha val="100000"/>
                  </a:srgbClr>
                </a:gs>
                <a:gs pos="100000">
                  <a:srgbClr val="B89A8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5061534" cy="234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68661" y="644607"/>
            <a:ext cx="10950677" cy="9258300"/>
          </a:xfrm>
          <a:custGeom>
            <a:avLst/>
            <a:gdLst/>
            <a:ahLst/>
            <a:cxnLst/>
            <a:rect l="l" t="t" r="r" b="b"/>
            <a:pathLst>
              <a:path w="10950677" h="9258300">
                <a:moveTo>
                  <a:pt x="0" y="0"/>
                </a:moveTo>
                <a:lnTo>
                  <a:pt x="10950678" y="0"/>
                </a:lnTo>
                <a:lnTo>
                  <a:pt x="1095067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462398" y="6691513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4014" y="6605788"/>
            <a:ext cx="2445286" cy="3430886"/>
          </a:xfrm>
          <a:custGeom>
            <a:avLst/>
            <a:gdLst/>
            <a:ahLst/>
            <a:cxnLst/>
            <a:rect l="l" t="t" r="r" b="b"/>
            <a:pathLst>
              <a:path w="2445286" h="3430886">
                <a:moveTo>
                  <a:pt x="0" y="0"/>
                </a:moveTo>
                <a:lnTo>
                  <a:pt x="2445286" y="0"/>
                </a:lnTo>
                <a:lnTo>
                  <a:pt x="2445286" y="3430886"/>
                </a:lnTo>
                <a:lnTo>
                  <a:pt x="0" y="343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62398" y="-417878"/>
            <a:ext cx="2124970" cy="2124970"/>
          </a:xfrm>
          <a:custGeom>
            <a:avLst/>
            <a:gdLst/>
            <a:ahLst/>
            <a:cxnLst/>
            <a:rect l="l" t="t" r="r" b="b"/>
            <a:pathLst>
              <a:path w="2124970" h="2124970">
                <a:moveTo>
                  <a:pt x="0" y="0"/>
                </a:moveTo>
                <a:lnTo>
                  <a:pt x="2124970" y="0"/>
                </a:lnTo>
                <a:lnTo>
                  <a:pt x="2124970" y="2124970"/>
                </a:lnTo>
                <a:lnTo>
                  <a:pt x="0" y="2124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812436" y="2444470"/>
            <a:ext cx="8663127" cy="242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PROJECT </a:t>
            </a:r>
          </a:p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COMPUTER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640334" y="5340800"/>
            <a:ext cx="900733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82798F"/>
                </a:solidFill>
                <a:latin typeface="Pacifico"/>
                <a:ea typeface="Pacifico"/>
                <a:cs typeface="Pacifico"/>
                <a:sym typeface="Pacifico"/>
              </a:rPr>
              <a:t>by Matthew Ukranian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58308">
            <a:off x="11813674" y="5399221"/>
            <a:ext cx="9085083" cy="6605364"/>
          </a:xfrm>
          <a:custGeom>
            <a:avLst/>
            <a:gdLst/>
            <a:ahLst/>
            <a:cxnLst/>
            <a:rect l="l" t="t" r="r" b="b"/>
            <a:pathLst>
              <a:path w="9085083" h="6605364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016693" y="-855693"/>
            <a:ext cx="8336814" cy="8678487"/>
          </a:xfrm>
          <a:custGeom>
            <a:avLst/>
            <a:gdLst/>
            <a:ahLst/>
            <a:cxnLst/>
            <a:rect l="l" t="t" r="r" b="b"/>
            <a:pathLst>
              <a:path w="8336814" h="8678487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554" y="317227"/>
            <a:ext cx="14958716" cy="9652547"/>
          </a:xfrm>
          <a:custGeom>
            <a:avLst/>
            <a:gdLst/>
            <a:ahLst/>
            <a:cxnLst/>
            <a:rect l="l" t="t" r="r" b="b"/>
            <a:pathLst>
              <a:path w="14958716" h="9652547">
                <a:moveTo>
                  <a:pt x="0" y="0"/>
                </a:moveTo>
                <a:lnTo>
                  <a:pt x="14958716" y="0"/>
                </a:lnTo>
                <a:lnTo>
                  <a:pt x="14958716" y="9652546"/>
                </a:lnTo>
                <a:lnTo>
                  <a:pt x="0" y="965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4703" y="835401"/>
            <a:ext cx="5158595" cy="15609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07474" y="2545842"/>
            <a:ext cx="10873051" cy="67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6"/>
              </a:lnSpc>
            </a:pPr>
            <a:r>
              <a:rPr lang="en-US" sz="4200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What are your primary needs when selecting a computer?</a:t>
            </a:r>
          </a:p>
          <a:p>
            <a:pPr algn="ctr">
              <a:lnSpc>
                <a:spcPts val="7686"/>
              </a:lnSpc>
            </a:pPr>
            <a:endParaRPr lang="en-US" sz="4200" b="1">
              <a:solidFill>
                <a:srgbClr val="82798F"/>
              </a:solidFill>
              <a:latin typeface="Comic Sans Bold"/>
              <a:ea typeface="Comic Sans Bold"/>
              <a:cs typeface="Comic Sans Bold"/>
              <a:sym typeface="Comic Sans Bold"/>
            </a:endParaRPr>
          </a:p>
          <a:p>
            <a:pPr algn="ctr">
              <a:lnSpc>
                <a:spcPts val="7686"/>
              </a:lnSpc>
            </a:pPr>
            <a:r>
              <a:rPr lang="en-US" sz="4200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 • How do you perceive the balance between performance and cost?</a:t>
            </a:r>
          </a:p>
          <a:p>
            <a:pPr algn="ctr">
              <a:lnSpc>
                <a:spcPts val="7686"/>
              </a:lnSpc>
            </a:pPr>
            <a:endParaRPr lang="en-US" sz="4200" b="1">
              <a:solidFill>
                <a:srgbClr val="82798F"/>
              </a:solidFill>
              <a:latin typeface="Comic Sans Bold"/>
              <a:ea typeface="Comic Sans Bold"/>
              <a:cs typeface="Comic Sans Bold"/>
              <a:sym typeface="Comic Sans Bold"/>
            </a:endParaRPr>
          </a:p>
          <a:p>
            <a:pPr algn="ctr">
              <a:lnSpc>
                <a:spcPts val="7686"/>
              </a:lnSpc>
            </a:pPr>
            <a:r>
              <a:rPr lang="en-US" sz="4200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 • What brands do you trust, and why?</a:t>
            </a:r>
          </a:p>
        </p:txBody>
      </p:sp>
      <p:sp>
        <p:nvSpPr>
          <p:cNvPr id="7" name="Freeform 7"/>
          <p:cNvSpPr/>
          <p:nvPr/>
        </p:nvSpPr>
        <p:spPr>
          <a:xfrm rot="954270">
            <a:off x="13339161" y="1664083"/>
            <a:ext cx="3638933" cy="3638933"/>
          </a:xfrm>
          <a:custGeom>
            <a:avLst/>
            <a:gdLst/>
            <a:ahLst/>
            <a:cxnLst/>
            <a:rect l="l" t="t" r="r" b="b"/>
            <a:pathLst>
              <a:path w="3638933" h="3638933">
                <a:moveTo>
                  <a:pt x="0" y="0"/>
                </a:moveTo>
                <a:lnTo>
                  <a:pt x="3638934" y="0"/>
                </a:lnTo>
                <a:lnTo>
                  <a:pt x="3638934" y="3638934"/>
                </a:lnTo>
                <a:lnTo>
                  <a:pt x="0" y="363893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77787" y="500817"/>
            <a:ext cx="7532427" cy="63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6B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DISCUSSION POINTS</a:t>
            </a:r>
          </a:p>
        </p:txBody>
      </p:sp>
      <p:sp>
        <p:nvSpPr>
          <p:cNvPr id="9" name="Freeform 9"/>
          <p:cNvSpPr/>
          <p:nvPr/>
        </p:nvSpPr>
        <p:spPr>
          <a:xfrm rot="954270" flipH="1" flipV="1">
            <a:off x="1572599" y="5540986"/>
            <a:ext cx="3638933" cy="3638933"/>
          </a:xfrm>
          <a:custGeom>
            <a:avLst/>
            <a:gdLst/>
            <a:ahLst/>
            <a:cxnLst/>
            <a:rect l="l" t="t" r="r" b="b"/>
            <a:pathLst>
              <a:path w="3638933" h="3638933">
                <a:moveTo>
                  <a:pt x="3638933" y="3638933"/>
                </a:moveTo>
                <a:lnTo>
                  <a:pt x="0" y="3638933"/>
                </a:lnTo>
                <a:lnTo>
                  <a:pt x="0" y="0"/>
                </a:lnTo>
                <a:lnTo>
                  <a:pt x="3638933" y="0"/>
                </a:lnTo>
                <a:lnTo>
                  <a:pt x="3638933" y="3638933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1061" y="797007"/>
            <a:ext cx="10950677" cy="9258300"/>
          </a:xfrm>
          <a:custGeom>
            <a:avLst/>
            <a:gdLst/>
            <a:ahLst/>
            <a:cxnLst/>
            <a:rect l="l" t="t" r="r" b="b"/>
            <a:pathLst>
              <a:path w="10950677" h="9258300">
                <a:moveTo>
                  <a:pt x="0" y="0"/>
                </a:moveTo>
                <a:lnTo>
                  <a:pt x="10950678" y="0"/>
                </a:lnTo>
                <a:lnTo>
                  <a:pt x="10950678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4808" y="9578943"/>
            <a:ext cx="19218012" cy="708057"/>
            <a:chOff x="0" y="0"/>
            <a:chExt cx="5061534" cy="1864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61534" cy="186484"/>
            </a:xfrm>
            <a:custGeom>
              <a:avLst/>
              <a:gdLst/>
              <a:ahLst/>
              <a:cxnLst/>
              <a:rect l="l" t="t" r="r" b="b"/>
              <a:pathLst>
                <a:path w="5061534" h="186484">
                  <a:moveTo>
                    <a:pt x="20545" y="0"/>
                  </a:moveTo>
                  <a:lnTo>
                    <a:pt x="5040989" y="0"/>
                  </a:lnTo>
                  <a:cubicBezTo>
                    <a:pt x="5052336" y="0"/>
                    <a:pt x="5061534" y="9198"/>
                    <a:pt x="5061534" y="20545"/>
                  </a:cubicBezTo>
                  <a:lnTo>
                    <a:pt x="5061534" y="165939"/>
                  </a:lnTo>
                  <a:cubicBezTo>
                    <a:pt x="5061534" y="177286"/>
                    <a:pt x="5052336" y="186484"/>
                    <a:pt x="5040989" y="186484"/>
                  </a:cubicBezTo>
                  <a:lnTo>
                    <a:pt x="20545" y="186484"/>
                  </a:lnTo>
                  <a:cubicBezTo>
                    <a:pt x="15096" y="186484"/>
                    <a:pt x="9871" y="184320"/>
                    <a:pt x="6018" y="180467"/>
                  </a:cubicBezTo>
                  <a:cubicBezTo>
                    <a:pt x="2165" y="176614"/>
                    <a:pt x="0" y="171388"/>
                    <a:pt x="0" y="165939"/>
                  </a:cubicBezTo>
                  <a:lnTo>
                    <a:pt x="0" y="20545"/>
                  </a:lnTo>
                  <a:cubicBezTo>
                    <a:pt x="0" y="15096"/>
                    <a:pt x="2165" y="9871"/>
                    <a:pt x="6018" y="6018"/>
                  </a:cubicBezTo>
                  <a:cubicBezTo>
                    <a:pt x="9871" y="2165"/>
                    <a:pt x="15096" y="0"/>
                    <a:pt x="2054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896650">
                    <a:alpha val="100000"/>
                  </a:srgbClr>
                </a:gs>
                <a:gs pos="100000">
                  <a:srgbClr val="B89A86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5061534" cy="234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462398" y="6691513"/>
            <a:ext cx="3426506" cy="4114800"/>
          </a:xfrm>
          <a:custGeom>
            <a:avLst/>
            <a:gdLst/>
            <a:ahLst/>
            <a:cxnLst/>
            <a:rect l="l" t="t" r="r" b="b"/>
            <a:pathLst>
              <a:path w="3426506" h="4114800">
                <a:moveTo>
                  <a:pt x="0" y="0"/>
                </a:moveTo>
                <a:lnTo>
                  <a:pt x="3426506" y="0"/>
                </a:lnTo>
                <a:lnTo>
                  <a:pt x="3426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14014" y="6605788"/>
            <a:ext cx="2445286" cy="3430886"/>
          </a:xfrm>
          <a:custGeom>
            <a:avLst/>
            <a:gdLst/>
            <a:ahLst/>
            <a:cxnLst/>
            <a:rect l="l" t="t" r="r" b="b"/>
            <a:pathLst>
              <a:path w="2445286" h="3430886">
                <a:moveTo>
                  <a:pt x="0" y="0"/>
                </a:moveTo>
                <a:lnTo>
                  <a:pt x="2445286" y="0"/>
                </a:lnTo>
                <a:lnTo>
                  <a:pt x="2445286" y="3430886"/>
                </a:lnTo>
                <a:lnTo>
                  <a:pt x="0" y="3430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812436" y="3198046"/>
            <a:ext cx="8663127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 b="1" u="none" strike="noStrike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THANK YOU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12436" y="4873707"/>
            <a:ext cx="900733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82798F"/>
                </a:solidFill>
                <a:latin typeface="Pacifico"/>
                <a:ea typeface="Pacifico"/>
                <a:cs typeface="Pacifico"/>
                <a:sym typeface="Pacifico"/>
              </a:rPr>
              <a:t>by Matthew Ukranian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82798F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462398" y="-417878"/>
            <a:ext cx="2124970" cy="2124970"/>
          </a:xfrm>
          <a:custGeom>
            <a:avLst/>
            <a:gdLst/>
            <a:ahLst/>
            <a:cxnLst/>
            <a:rect l="l" t="t" r="r" b="b"/>
            <a:pathLst>
              <a:path w="2124970" h="2124970">
                <a:moveTo>
                  <a:pt x="0" y="0"/>
                </a:moveTo>
                <a:lnTo>
                  <a:pt x="2124970" y="0"/>
                </a:lnTo>
                <a:lnTo>
                  <a:pt x="2124970" y="2124970"/>
                </a:lnTo>
                <a:lnTo>
                  <a:pt x="0" y="21249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58308">
            <a:off x="11813674" y="5399221"/>
            <a:ext cx="9085083" cy="6605364"/>
          </a:xfrm>
          <a:custGeom>
            <a:avLst/>
            <a:gdLst/>
            <a:ahLst/>
            <a:cxnLst/>
            <a:rect l="l" t="t" r="r" b="b"/>
            <a:pathLst>
              <a:path w="9085083" h="6605364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016693" y="-855693"/>
            <a:ext cx="8336814" cy="8678487"/>
          </a:xfrm>
          <a:custGeom>
            <a:avLst/>
            <a:gdLst/>
            <a:ahLst/>
            <a:cxnLst/>
            <a:rect l="l" t="t" r="r" b="b"/>
            <a:pathLst>
              <a:path w="8336814" h="8678487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554" y="317227"/>
            <a:ext cx="14958716" cy="9652547"/>
          </a:xfrm>
          <a:custGeom>
            <a:avLst/>
            <a:gdLst/>
            <a:ahLst/>
            <a:cxnLst/>
            <a:rect l="l" t="t" r="r" b="b"/>
            <a:pathLst>
              <a:path w="14958716" h="9652547">
                <a:moveTo>
                  <a:pt x="0" y="0"/>
                </a:moveTo>
                <a:lnTo>
                  <a:pt x="14958716" y="0"/>
                </a:lnTo>
                <a:lnTo>
                  <a:pt x="14958716" y="9652546"/>
                </a:lnTo>
                <a:lnTo>
                  <a:pt x="0" y="965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98399" y="5733113"/>
            <a:ext cx="1842091" cy="3837689"/>
          </a:xfrm>
          <a:custGeom>
            <a:avLst/>
            <a:gdLst/>
            <a:ahLst/>
            <a:cxnLst/>
            <a:rect l="l" t="t" r="r" b="b"/>
            <a:pathLst>
              <a:path w="1842091" h="3837689">
                <a:moveTo>
                  <a:pt x="0" y="0"/>
                </a:moveTo>
                <a:lnTo>
                  <a:pt x="1842091" y="0"/>
                </a:lnTo>
                <a:lnTo>
                  <a:pt x="1842091" y="3837689"/>
                </a:lnTo>
                <a:lnTo>
                  <a:pt x="0" y="3837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98399" y="1523075"/>
            <a:ext cx="6757816" cy="4934290"/>
          </a:xfrm>
          <a:custGeom>
            <a:avLst/>
            <a:gdLst/>
            <a:ahLst/>
            <a:cxnLst/>
            <a:rect l="l" t="t" r="r" b="b"/>
            <a:pathLst>
              <a:path w="6757816" h="4934290">
                <a:moveTo>
                  <a:pt x="0" y="0"/>
                </a:moveTo>
                <a:lnTo>
                  <a:pt x="6757816" y="0"/>
                </a:lnTo>
                <a:lnTo>
                  <a:pt x="6757816" y="4934290"/>
                </a:lnTo>
                <a:lnTo>
                  <a:pt x="0" y="4934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642" b="-2642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24087" y="1875590"/>
            <a:ext cx="5859530" cy="5207657"/>
          </a:xfrm>
          <a:custGeom>
            <a:avLst/>
            <a:gdLst/>
            <a:ahLst/>
            <a:cxnLst/>
            <a:rect l="l" t="t" r="r" b="b"/>
            <a:pathLst>
              <a:path w="5859530" h="5207657">
                <a:moveTo>
                  <a:pt x="0" y="0"/>
                </a:moveTo>
                <a:lnTo>
                  <a:pt x="5859530" y="0"/>
                </a:lnTo>
                <a:lnTo>
                  <a:pt x="5859530" y="5207658"/>
                </a:lnTo>
                <a:lnTo>
                  <a:pt x="0" y="52076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25484" y="496548"/>
            <a:ext cx="12596856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6B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Appearance and Components of a Computer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58308">
            <a:off x="11813674" y="5399221"/>
            <a:ext cx="9085083" cy="6605364"/>
          </a:xfrm>
          <a:custGeom>
            <a:avLst/>
            <a:gdLst/>
            <a:ahLst/>
            <a:cxnLst/>
            <a:rect l="l" t="t" r="r" b="b"/>
            <a:pathLst>
              <a:path w="9085083" h="6605364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016693" y="-855693"/>
            <a:ext cx="8336814" cy="8678487"/>
          </a:xfrm>
          <a:custGeom>
            <a:avLst/>
            <a:gdLst/>
            <a:ahLst/>
            <a:cxnLst/>
            <a:rect l="l" t="t" r="r" b="b"/>
            <a:pathLst>
              <a:path w="8336814" h="8678487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554" y="323343"/>
            <a:ext cx="14958716" cy="9652547"/>
          </a:xfrm>
          <a:custGeom>
            <a:avLst/>
            <a:gdLst/>
            <a:ahLst/>
            <a:cxnLst/>
            <a:rect l="l" t="t" r="r" b="b"/>
            <a:pathLst>
              <a:path w="14958716" h="9652547">
                <a:moveTo>
                  <a:pt x="0" y="0"/>
                </a:moveTo>
                <a:lnTo>
                  <a:pt x="14958716" y="0"/>
                </a:lnTo>
                <a:lnTo>
                  <a:pt x="14958716" y="9652547"/>
                </a:lnTo>
                <a:lnTo>
                  <a:pt x="0" y="96525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64540" y="1455234"/>
            <a:ext cx="5476621" cy="4107466"/>
          </a:xfrm>
          <a:custGeom>
            <a:avLst/>
            <a:gdLst/>
            <a:ahLst/>
            <a:cxnLst/>
            <a:rect l="l" t="t" r="r" b="b"/>
            <a:pathLst>
              <a:path w="5476621" h="4107466">
                <a:moveTo>
                  <a:pt x="0" y="0"/>
                </a:moveTo>
                <a:lnTo>
                  <a:pt x="5476621" y="0"/>
                </a:lnTo>
                <a:lnTo>
                  <a:pt x="5476621" y="4107466"/>
                </a:lnTo>
                <a:lnTo>
                  <a:pt x="0" y="41074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23912" y="1566505"/>
            <a:ext cx="5135969" cy="3486039"/>
          </a:xfrm>
          <a:custGeom>
            <a:avLst/>
            <a:gdLst/>
            <a:ahLst/>
            <a:cxnLst/>
            <a:rect l="l" t="t" r="r" b="b"/>
            <a:pathLst>
              <a:path w="5135969" h="3486039">
                <a:moveTo>
                  <a:pt x="0" y="0"/>
                </a:moveTo>
                <a:lnTo>
                  <a:pt x="5135969" y="0"/>
                </a:lnTo>
                <a:lnTo>
                  <a:pt x="5135969" y="3486039"/>
                </a:lnTo>
                <a:lnTo>
                  <a:pt x="0" y="34860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544983" y="5347267"/>
            <a:ext cx="4433191" cy="3590884"/>
          </a:xfrm>
          <a:custGeom>
            <a:avLst/>
            <a:gdLst/>
            <a:ahLst/>
            <a:cxnLst/>
            <a:rect l="l" t="t" r="r" b="b"/>
            <a:pathLst>
              <a:path w="4433191" h="3590884">
                <a:moveTo>
                  <a:pt x="0" y="0"/>
                </a:moveTo>
                <a:lnTo>
                  <a:pt x="4433190" y="0"/>
                </a:lnTo>
                <a:lnTo>
                  <a:pt x="4433190" y="3590885"/>
                </a:lnTo>
                <a:lnTo>
                  <a:pt x="0" y="3590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05401" y="5854392"/>
            <a:ext cx="3794899" cy="2795374"/>
          </a:xfrm>
          <a:custGeom>
            <a:avLst/>
            <a:gdLst/>
            <a:ahLst/>
            <a:cxnLst/>
            <a:rect l="l" t="t" r="r" b="b"/>
            <a:pathLst>
              <a:path w="3794899" h="2795374">
                <a:moveTo>
                  <a:pt x="0" y="0"/>
                </a:moveTo>
                <a:lnTo>
                  <a:pt x="3794899" y="0"/>
                </a:lnTo>
                <a:lnTo>
                  <a:pt x="3794899" y="2795374"/>
                </a:lnTo>
                <a:lnTo>
                  <a:pt x="0" y="279537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25484" y="496548"/>
            <a:ext cx="12596856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6B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Appearance and Components of a Computer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48287" y="5029527"/>
            <a:ext cx="330912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 Central Processing Unit (CPU)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6791" y="5120572"/>
            <a:ext cx="277021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Motherboard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17746" y="8852535"/>
            <a:ext cx="2770210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Memory (RAM)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76473" y="8734030"/>
            <a:ext cx="277021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 Storage (HDD/SSD)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58308">
            <a:off x="11813674" y="5399221"/>
            <a:ext cx="9085083" cy="6605364"/>
          </a:xfrm>
          <a:custGeom>
            <a:avLst/>
            <a:gdLst/>
            <a:ahLst/>
            <a:cxnLst/>
            <a:rect l="l" t="t" r="r" b="b"/>
            <a:pathLst>
              <a:path w="9085083" h="6605364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016693" y="-855693"/>
            <a:ext cx="8336814" cy="8678487"/>
          </a:xfrm>
          <a:custGeom>
            <a:avLst/>
            <a:gdLst/>
            <a:ahLst/>
            <a:cxnLst/>
            <a:rect l="l" t="t" r="r" b="b"/>
            <a:pathLst>
              <a:path w="8336814" h="8678487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554" y="317227"/>
            <a:ext cx="14958716" cy="9652547"/>
          </a:xfrm>
          <a:custGeom>
            <a:avLst/>
            <a:gdLst/>
            <a:ahLst/>
            <a:cxnLst/>
            <a:rect l="l" t="t" r="r" b="b"/>
            <a:pathLst>
              <a:path w="14958716" h="9652547">
                <a:moveTo>
                  <a:pt x="0" y="0"/>
                </a:moveTo>
                <a:lnTo>
                  <a:pt x="14958716" y="0"/>
                </a:lnTo>
                <a:lnTo>
                  <a:pt x="14958716" y="9652546"/>
                </a:lnTo>
                <a:lnTo>
                  <a:pt x="0" y="965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32239" y="1657249"/>
            <a:ext cx="7456089" cy="4827817"/>
          </a:xfrm>
          <a:custGeom>
            <a:avLst/>
            <a:gdLst/>
            <a:ahLst/>
            <a:cxnLst/>
            <a:rect l="l" t="t" r="r" b="b"/>
            <a:pathLst>
              <a:path w="7456089" h="4827817">
                <a:moveTo>
                  <a:pt x="0" y="0"/>
                </a:moveTo>
                <a:lnTo>
                  <a:pt x="7456089" y="0"/>
                </a:lnTo>
                <a:lnTo>
                  <a:pt x="7456089" y="4827817"/>
                </a:lnTo>
                <a:lnTo>
                  <a:pt x="0" y="48278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88328" y="3735040"/>
            <a:ext cx="6279588" cy="4198353"/>
          </a:xfrm>
          <a:custGeom>
            <a:avLst/>
            <a:gdLst/>
            <a:ahLst/>
            <a:cxnLst/>
            <a:rect l="l" t="t" r="r" b="b"/>
            <a:pathLst>
              <a:path w="6279588" h="4198353">
                <a:moveTo>
                  <a:pt x="0" y="0"/>
                </a:moveTo>
                <a:lnTo>
                  <a:pt x="6279587" y="0"/>
                </a:lnTo>
                <a:lnTo>
                  <a:pt x="6279587" y="4198353"/>
                </a:lnTo>
                <a:lnTo>
                  <a:pt x="0" y="41983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925484" y="496548"/>
            <a:ext cx="12596856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6B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Appearance and Components of a Computer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51002" y="6168836"/>
            <a:ext cx="278194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Input/Output Devices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79153" y="8265658"/>
            <a:ext cx="278194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Power Supply Unit (PSU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58308">
            <a:off x="11813674" y="5399221"/>
            <a:ext cx="9085083" cy="6605364"/>
          </a:xfrm>
          <a:custGeom>
            <a:avLst/>
            <a:gdLst/>
            <a:ahLst/>
            <a:cxnLst/>
            <a:rect l="l" t="t" r="r" b="b"/>
            <a:pathLst>
              <a:path w="9085083" h="6605364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016693" y="-855693"/>
            <a:ext cx="8336814" cy="8678487"/>
          </a:xfrm>
          <a:custGeom>
            <a:avLst/>
            <a:gdLst/>
            <a:ahLst/>
            <a:cxnLst/>
            <a:rect l="l" t="t" r="r" b="b"/>
            <a:pathLst>
              <a:path w="8336814" h="8678487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554" y="317227"/>
            <a:ext cx="14958716" cy="9652547"/>
          </a:xfrm>
          <a:custGeom>
            <a:avLst/>
            <a:gdLst/>
            <a:ahLst/>
            <a:cxnLst/>
            <a:rect l="l" t="t" r="r" b="b"/>
            <a:pathLst>
              <a:path w="14958716" h="9652547">
                <a:moveTo>
                  <a:pt x="0" y="0"/>
                </a:moveTo>
                <a:lnTo>
                  <a:pt x="14958716" y="0"/>
                </a:lnTo>
                <a:lnTo>
                  <a:pt x="14958716" y="9652546"/>
                </a:lnTo>
                <a:lnTo>
                  <a:pt x="0" y="965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925484" y="496548"/>
            <a:ext cx="12596856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6B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Brand Overview</a:t>
            </a:r>
          </a:p>
        </p:txBody>
      </p:sp>
      <p:sp>
        <p:nvSpPr>
          <p:cNvPr id="6" name="Freeform 6"/>
          <p:cNvSpPr/>
          <p:nvPr/>
        </p:nvSpPr>
        <p:spPr>
          <a:xfrm>
            <a:off x="2925484" y="1895110"/>
            <a:ext cx="3222651" cy="3222651"/>
          </a:xfrm>
          <a:custGeom>
            <a:avLst/>
            <a:gdLst/>
            <a:ahLst/>
            <a:cxnLst/>
            <a:rect l="l" t="t" r="r" b="b"/>
            <a:pathLst>
              <a:path w="3222651" h="3222651">
                <a:moveTo>
                  <a:pt x="0" y="0"/>
                </a:moveTo>
                <a:lnTo>
                  <a:pt x="3222651" y="0"/>
                </a:lnTo>
                <a:lnTo>
                  <a:pt x="3222651" y="3222651"/>
                </a:lnTo>
                <a:lnTo>
                  <a:pt x="0" y="32226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35158" y="5858184"/>
            <a:ext cx="6017684" cy="1466811"/>
          </a:xfrm>
          <a:custGeom>
            <a:avLst/>
            <a:gdLst/>
            <a:ahLst/>
            <a:cxnLst/>
            <a:rect l="l" t="t" r="r" b="b"/>
            <a:pathLst>
              <a:path w="6017684" h="1466811">
                <a:moveTo>
                  <a:pt x="0" y="0"/>
                </a:moveTo>
                <a:lnTo>
                  <a:pt x="6017684" y="0"/>
                </a:lnTo>
                <a:lnTo>
                  <a:pt x="6017684" y="1466811"/>
                </a:lnTo>
                <a:lnTo>
                  <a:pt x="0" y="14668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541099" y="2164906"/>
            <a:ext cx="5950096" cy="3346929"/>
          </a:xfrm>
          <a:custGeom>
            <a:avLst/>
            <a:gdLst/>
            <a:ahLst/>
            <a:cxnLst/>
            <a:rect l="l" t="t" r="r" b="b"/>
            <a:pathLst>
              <a:path w="5950096" h="3346929">
                <a:moveTo>
                  <a:pt x="0" y="0"/>
                </a:moveTo>
                <a:lnTo>
                  <a:pt x="5950096" y="0"/>
                </a:lnTo>
                <a:lnTo>
                  <a:pt x="5950096" y="3346929"/>
                </a:lnTo>
                <a:lnTo>
                  <a:pt x="0" y="33469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47581" y="5178460"/>
            <a:ext cx="3012718" cy="141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Specializes in innovative consumer electronics and software.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22076" y="5664235"/>
            <a:ext cx="3012718" cy="927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 Offers a wide range of computing solutions.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37641" y="7528132"/>
            <a:ext cx="3012718" cy="141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3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Focuses on business and consumer laptops with high performance.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58308">
            <a:off x="11813674" y="5399221"/>
            <a:ext cx="9085083" cy="6605364"/>
          </a:xfrm>
          <a:custGeom>
            <a:avLst/>
            <a:gdLst/>
            <a:ahLst/>
            <a:cxnLst/>
            <a:rect l="l" t="t" r="r" b="b"/>
            <a:pathLst>
              <a:path w="9085083" h="6605364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016693" y="-855693"/>
            <a:ext cx="8336814" cy="8678487"/>
          </a:xfrm>
          <a:custGeom>
            <a:avLst/>
            <a:gdLst/>
            <a:ahLst/>
            <a:cxnLst/>
            <a:rect l="l" t="t" r="r" b="b"/>
            <a:pathLst>
              <a:path w="8336814" h="8678487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554" y="317227"/>
            <a:ext cx="14958716" cy="9652547"/>
          </a:xfrm>
          <a:custGeom>
            <a:avLst/>
            <a:gdLst/>
            <a:ahLst/>
            <a:cxnLst/>
            <a:rect l="l" t="t" r="r" b="b"/>
            <a:pathLst>
              <a:path w="14958716" h="9652547">
                <a:moveTo>
                  <a:pt x="0" y="0"/>
                </a:moveTo>
                <a:lnTo>
                  <a:pt x="14958716" y="0"/>
                </a:lnTo>
                <a:lnTo>
                  <a:pt x="14958716" y="9652546"/>
                </a:lnTo>
                <a:lnTo>
                  <a:pt x="0" y="965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25484" y="3483550"/>
            <a:ext cx="2818583" cy="2076207"/>
          </a:xfrm>
          <a:custGeom>
            <a:avLst/>
            <a:gdLst/>
            <a:ahLst/>
            <a:cxnLst/>
            <a:rect l="l" t="t" r="r" b="b"/>
            <a:pathLst>
              <a:path w="2818583" h="2076207">
                <a:moveTo>
                  <a:pt x="0" y="0"/>
                </a:moveTo>
                <a:lnTo>
                  <a:pt x="2818583" y="0"/>
                </a:lnTo>
                <a:lnTo>
                  <a:pt x="2818583" y="2076207"/>
                </a:lnTo>
                <a:lnTo>
                  <a:pt x="0" y="207620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25484" y="1279887"/>
            <a:ext cx="2844853" cy="2364784"/>
          </a:xfrm>
          <a:custGeom>
            <a:avLst/>
            <a:gdLst/>
            <a:ahLst/>
            <a:cxnLst/>
            <a:rect l="l" t="t" r="r" b="b"/>
            <a:pathLst>
              <a:path w="2844853" h="2364784">
                <a:moveTo>
                  <a:pt x="0" y="0"/>
                </a:moveTo>
                <a:lnTo>
                  <a:pt x="2844853" y="0"/>
                </a:lnTo>
                <a:lnTo>
                  <a:pt x="2844853" y="2364784"/>
                </a:lnTo>
                <a:lnTo>
                  <a:pt x="0" y="23647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25484" y="5702632"/>
            <a:ext cx="2180328" cy="2180328"/>
          </a:xfrm>
          <a:custGeom>
            <a:avLst/>
            <a:gdLst/>
            <a:ahLst/>
            <a:cxnLst/>
            <a:rect l="l" t="t" r="r" b="b"/>
            <a:pathLst>
              <a:path w="2180328" h="2180328">
                <a:moveTo>
                  <a:pt x="0" y="0"/>
                </a:moveTo>
                <a:lnTo>
                  <a:pt x="2180328" y="0"/>
                </a:lnTo>
                <a:lnTo>
                  <a:pt x="2180328" y="2180328"/>
                </a:lnTo>
                <a:lnTo>
                  <a:pt x="0" y="21803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92138" y="7794832"/>
            <a:ext cx="4158259" cy="1876415"/>
          </a:xfrm>
          <a:custGeom>
            <a:avLst/>
            <a:gdLst/>
            <a:ahLst/>
            <a:cxnLst/>
            <a:rect l="l" t="t" r="r" b="b"/>
            <a:pathLst>
              <a:path w="4158259" h="1876415">
                <a:moveTo>
                  <a:pt x="0" y="0"/>
                </a:moveTo>
                <a:lnTo>
                  <a:pt x="4158260" y="0"/>
                </a:lnTo>
                <a:lnTo>
                  <a:pt x="4158260" y="1876415"/>
                </a:lnTo>
                <a:lnTo>
                  <a:pt x="0" y="18764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206521" y="1512394"/>
            <a:ext cx="9149695" cy="8237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1"/>
              </a:lnSpc>
            </a:pPr>
            <a:r>
              <a:rPr lang="en-US" sz="2399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Processor Speed: Measured in GHz, affects how quickly tasks are executed.</a:t>
            </a:r>
          </a:p>
          <a:p>
            <a:pPr algn="ctr">
              <a:lnSpc>
                <a:spcPts val="4391"/>
              </a:lnSpc>
            </a:pPr>
            <a:endParaRPr lang="en-US" sz="2399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ctr">
              <a:lnSpc>
                <a:spcPts val="4391"/>
              </a:lnSpc>
            </a:pPr>
            <a:endParaRPr lang="en-US" sz="2399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ctr">
              <a:lnSpc>
                <a:spcPts val="4391"/>
              </a:lnSpc>
            </a:pPr>
            <a:r>
              <a:rPr lang="en-US" sz="2399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• RAM Size: Typically ranges from 4GB to 64GB; impacts multitasking capabilities.</a:t>
            </a:r>
          </a:p>
          <a:p>
            <a:pPr algn="ctr">
              <a:lnSpc>
                <a:spcPts val="4391"/>
              </a:lnSpc>
            </a:pPr>
            <a:endParaRPr lang="en-US" sz="2399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ctr">
              <a:lnSpc>
                <a:spcPts val="4391"/>
              </a:lnSpc>
            </a:pPr>
            <a:endParaRPr lang="en-US" sz="2399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ctr">
              <a:lnSpc>
                <a:spcPts val="4391"/>
              </a:lnSpc>
            </a:pPr>
            <a:r>
              <a:rPr lang="en-US" sz="2399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• Storage Capacity: HDDs offer larger storage; SSDs provide faster access times.</a:t>
            </a:r>
          </a:p>
          <a:p>
            <a:pPr algn="ctr">
              <a:lnSpc>
                <a:spcPts val="4391"/>
              </a:lnSpc>
            </a:pPr>
            <a:endParaRPr lang="en-US" sz="2399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ctr">
              <a:lnSpc>
                <a:spcPts val="4391"/>
              </a:lnSpc>
            </a:pPr>
            <a:endParaRPr lang="en-US" sz="2399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ctr">
              <a:lnSpc>
                <a:spcPts val="4391"/>
              </a:lnSpc>
            </a:pPr>
            <a:r>
              <a:rPr lang="en-US" sz="2399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• Graphics Card: Determines the quality of visual output, crucial for gaming and design applications.</a:t>
            </a:r>
          </a:p>
          <a:p>
            <a:pPr algn="ctr">
              <a:lnSpc>
                <a:spcPts val="4391"/>
              </a:lnSpc>
            </a:pPr>
            <a:endParaRPr lang="en-US" sz="2399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925484" y="496548"/>
            <a:ext cx="12596856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6B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Technical Characteristics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58308">
            <a:off x="11813674" y="5399221"/>
            <a:ext cx="9085083" cy="6605364"/>
          </a:xfrm>
          <a:custGeom>
            <a:avLst/>
            <a:gdLst/>
            <a:ahLst/>
            <a:cxnLst/>
            <a:rect l="l" t="t" r="r" b="b"/>
            <a:pathLst>
              <a:path w="9085083" h="6605364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016693" y="-855693"/>
            <a:ext cx="8336814" cy="8678487"/>
          </a:xfrm>
          <a:custGeom>
            <a:avLst/>
            <a:gdLst/>
            <a:ahLst/>
            <a:cxnLst/>
            <a:rect l="l" t="t" r="r" b="b"/>
            <a:pathLst>
              <a:path w="8336814" h="8678487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554" y="317227"/>
            <a:ext cx="14958716" cy="9652547"/>
          </a:xfrm>
          <a:custGeom>
            <a:avLst/>
            <a:gdLst/>
            <a:ahLst/>
            <a:cxnLst/>
            <a:rect l="l" t="t" r="r" b="b"/>
            <a:pathLst>
              <a:path w="14958716" h="9652547">
                <a:moveTo>
                  <a:pt x="0" y="0"/>
                </a:moveTo>
                <a:lnTo>
                  <a:pt x="14958716" y="0"/>
                </a:lnTo>
                <a:lnTo>
                  <a:pt x="14958716" y="9652546"/>
                </a:lnTo>
                <a:lnTo>
                  <a:pt x="0" y="965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377787" y="3955811"/>
            <a:ext cx="7643381" cy="0"/>
          </a:xfrm>
          <a:prstGeom prst="line">
            <a:avLst/>
          </a:prstGeom>
          <a:ln w="66675" cap="flat">
            <a:solidFill>
              <a:srgbClr val="82798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4610263" y="3572049"/>
            <a:ext cx="767524" cy="76752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82798F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С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829371" y="520349"/>
            <a:ext cx="13204502" cy="63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6B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CAPABILITIES, ADVANTAGES, AND DISADVANTAGES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167197" y="4720755"/>
            <a:ext cx="3653656" cy="236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 Data processing and manipulation.</a:t>
            </a:r>
          </a:p>
          <a:p>
            <a:pPr algn="ctr">
              <a:lnSpc>
                <a:spcPts val="3045"/>
              </a:lnSpc>
            </a:pPr>
            <a:endParaRPr lang="en-US" sz="2100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ctr">
              <a:lnSpc>
                <a:spcPts val="3045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   Facilitates electronically mediated communications.</a:t>
            </a:r>
          </a:p>
          <a:p>
            <a:pPr algn="ctr">
              <a:lnSpc>
                <a:spcPts val="4599"/>
              </a:lnSpc>
            </a:pPr>
            <a:endParaRPr lang="en-US" sz="2100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253078" y="4720755"/>
            <a:ext cx="3974124" cy="2187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High degree of commonality in components allows for easy upgrades.</a:t>
            </a:r>
          </a:p>
          <a:p>
            <a:pPr algn="ctr">
              <a:lnSpc>
                <a:spcPts val="4599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  Versatile applications across multiple disciplines.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14809" y="4720755"/>
            <a:ext cx="3461374" cy="2265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 Can be expensive to maintain and upgrade.</a:t>
            </a:r>
          </a:p>
          <a:p>
            <a:pPr algn="ctr">
              <a:lnSpc>
                <a:spcPts val="3045"/>
              </a:lnSpc>
            </a:pPr>
            <a:endParaRPr lang="en-US" sz="2100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ctr">
              <a:lnSpc>
                <a:spcPts val="3066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  Vulnerable to security threats if not properly managed.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760238" y="3572049"/>
            <a:ext cx="767524" cy="7675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82798F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637406" y="3572049"/>
            <a:ext cx="767524" cy="76752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2D2C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b="1">
                  <a:solidFill>
                    <a:srgbClr val="82798F"/>
                  </a:solidFill>
                  <a:latin typeface="Comic Sans Bold"/>
                  <a:ea typeface="Comic Sans Bold"/>
                  <a:cs typeface="Comic Sans Bold"/>
                  <a:sym typeface="Comic Sans Bold"/>
                </a:rPr>
                <a:t>D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58308">
            <a:off x="11813674" y="5399221"/>
            <a:ext cx="9085083" cy="6605364"/>
          </a:xfrm>
          <a:custGeom>
            <a:avLst/>
            <a:gdLst/>
            <a:ahLst/>
            <a:cxnLst/>
            <a:rect l="l" t="t" r="r" b="b"/>
            <a:pathLst>
              <a:path w="9085083" h="6605364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016693" y="-855693"/>
            <a:ext cx="8336814" cy="8678487"/>
          </a:xfrm>
          <a:custGeom>
            <a:avLst/>
            <a:gdLst/>
            <a:ahLst/>
            <a:cxnLst/>
            <a:rect l="l" t="t" r="r" b="b"/>
            <a:pathLst>
              <a:path w="8336814" h="8678487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554" y="317227"/>
            <a:ext cx="14958716" cy="9652547"/>
          </a:xfrm>
          <a:custGeom>
            <a:avLst/>
            <a:gdLst/>
            <a:ahLst/>
            <a:cxnLst/>
            <a:rect l="l" t="t" r="r" b="b"/>
            <a:pathLst>
              <a:path w="14958716" h="9652547">
                <a:moveTo>
                  <a:pt x="0" y="0"/>
                </a:moveTo>
                <a:lnTo>
                  <a:pt x="14958716" y="0"/>
                </a:lnTo>
                <a:lnTo>
                  <a:pt x="14958716" y="9652546"/>
                </a:lnTo>
                <a:lnTo>
                  <a:pt x="0" y="965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39818" y="1244873"/>
            <a:ext cx="9849989" cy="835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9"/>
              </a:lnSpc>
            </a:pPr>
            <a:r>
              <a:rPr lang="en-US" sz="3799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Why People Chose This Computer:</a:t>
            </a:r>
          </a:p>
          <a:p>
            <a:pPr algn="l">
              <a:lnSpc>
                <a:spcPts val="5280"/>
              </a:lnSpc>
            </a:pPr>
            <a:endParaRPr lang="en-US" sz="3799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l">
              <a:lnSpc>
                <a:spcPts val="5280"/>
              </a:lnSpc>
            </a:pPr>
            <a:r>
              <a:rPr lang="en-US" sz="24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  </a:t>
            </a:r>
          </a:p>
          <a:p>
            <a:pPr algn="l">
              <a:lnSpc>
                <a:spcPts val="5280"/>
              </a:lnSpc>
            </a:pPr>
            <a:endParaRPr lang="en-US" sz="2400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l">
              <a:lnSpc>
                <a:spcPts val="5280"/>
              </a:lnSpc>
            </a:pPr>
            <a:r>
              <a:rPr lang="en-US" sz="24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• The balance between performance and user experience makes it suitable for both personal and professional use.</a:t>
            </a:r>
          </a:p>
          <a:p>
            <a:pPr algn="l">
              <a:lnSpc>
                <a:spcPts val="5280"/>
              </a:lnSpc>
            </a:pPr>
            <a:endParaRPr lang="en-US" sz="2400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l">
              <a:lnSpc>
                <a:spcPts val="5280"/>
              </a:lnSpc>
            </a:pPr>
            <a:r>
              <a:rPr lang="en-US" sz="24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  </a:t>
            </a:r>
          </a:p>
          <a:p>
            <a:pPr algn="l">
              <a:lnSpc>
                <a:spcPts val="5280"/>
              </a:lnSpc>
            </a:pPr>
            <a:endParaRPr lang="en-US" sz="2400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l">
              <a:lnSpc>
                <a:spcPts val="5280"/>
              </a:lnSpc>
            </a:pPr>
            <a:r>
              <a:rPr lang="en-US" sz="24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• Its reputation and reviews for reliability alignments with we ned for a dependent girl.</a:t>
            </a:r>
          </a:p>
          <a:p>
            <a:pPr algn="ctr">
              <a:lnSpc>
                <a:spcPts val="5280"/>
              </a:lnSpc>
            </a:pPr>
            <a:endParaRPr lang="en-US" sz="2400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363767" y="5937325"/>
            <a:ext cx="5506092" cy="3881795"/>
          </a:xfrm>
          <a:custGeom>
            <a:avLst/>
            <a:gdLst/>
            <a:ahLst/>
            <a:cxnLst/>
            <a:rect l="l" t="t" r="r" b="b"/>
            <a:pathLst>
              <a:path w="5506092" h="3881795">
                <a:moveTo>
                  <a:pt x="0" y="0"/>
                </a:moveTo>
                <a:lnTo>
                  <a:pt x="5506093" y="0"/>
                </a:lnTo>
                <a:lnTo>
                  <a:pt x="5506093" y="3881795"/>
                </a:lnTo>
                <a:lnTo>
                  <a:pt x="0" y="388179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930122" y="2042792"/>
            <a:ext cx="4695370" cy="3333712"/>
          </a:xfrm>
          <a:custGeom>
            <a:avLst/>
            <a:gdLst/>
            <a:ahLst/>
            <a:cxnLst/>
            <a:rect l="l" t="t" r="r" b="b"/>
            <a:pathLst>
              <a:path w="4695370" h="3333712">
                <a:moveTo>
                  <a:pt x="0" y="0"/>
                </a:moveTo>
                <a:lnTo>
                  <a:pt x="4695369" y="0"/>
                </a:lnTo>
                <a:lnTo>
                  <a:pt x="4695369" y="3333713"/>
                </a:lnTo>
                <a:lnTo>
                  <a:pt x="0" y="3333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77787" y="519867"/>
            <a:ext cx="7532427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6B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PERSONAL CHOICE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58308">
            <a:off x="11813674" y="5399221"/>
            <a:ext cx="9085083" cy="6605364"/>
          </a:xfrm>
          <a:custGeom>
            <a:avLst/>
            <a:gdLst/>
            <a:ahLst/>
            <a:cxnLst/>
            <a:rect l="l" t="t" r="r" b="b"/>
            <a:pathLst>
              <a:path w="9085083" h="6605364">
                <a:moveTo>
                  <a:pt x="0" y="0"/>
                </a:moveTo>
                <a:lnTo>
                  <a:pt x="9085083" y="0"/>
                </a:lnTo>
                <a:lnTo>
                  <a:pt x="9085083" y="6605364"/>
                </a:lnTo>
                <a:lnTo>
                  <a:pt x="0" y="66053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1016693" y="-855693"/>
            <a:ext cx="8336814" cy="8678487"/>
          </a:xfrm>
          <a:custGeom>
            <a:avLst/>
            <a:gdLst/>
            <a:ahLst/>
            <a:cxnLst/>
            <a:rect l="l" t="t" r="r" b="b"/>
            <a:pathLst>
              <a:path w="8336814" h="8678487">
                <a:moveTo>
                  <a:pt x="0" y="0"/>
                </a:moveTo>
                <a:lnTo>
                  <a:pt x="8336814" y="0"/>
                </a:lnTo>
                <a:lnTo>
                  <a:pt x="8336814" y="8678487"/>
                </a:lnTo>
                <a:lnTo>
                  <a:pt x="0" y="8678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4554" y="317227"/>
            <a:ext cx="14958716" cy="9652547"/>
          </a:xfrm>
          <a:custGeom>
            <a:avLst/>
            <a:gdLst/>
            <a:ahLst/>
            <a:cxnLst/>
            <a:rect l="l" t="t" r="r" b="b"/>
            <a:pathLst>
              <a:path w="14958716" h="9652547">
                <a:moveTo>
                  <a:pt x="0" y="0"/>
                </a:moveTo>
                <a:lnTo>
                  <a:pt x="14958716" y="0"/>
                </a:lnTo>
                <a:lnTo>
                  <a:pt x="14958716" y="9652546"/>
                </a:lnTo>
                <a:lnTo>
                  <a:pt x="0" y="96525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4922" y="2465751"/>
            <a:ext cx="5576964" cy="588686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456286" y="3322252"/>
            <a:ext cx="5671104" cy="474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2100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• Comparative Products:</a:t>
            </a:r>
          </a:p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 • Microsoft Surface: Known for its versatility as a tablet-laptop hybrid.</a:t>
            </a:r>
          </a:p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• Asus ROG Series: Tailored for gaming with high-performance specifications.</a:t>
            </a:r>
          </a:p>
          <a:p>
            <a:pPr algn="just">
              <a:lnSpc>
                <a:spcPts val="4200"/>
              </a:lnSpc>
            </a:pPr>
            <a:endParaRPr lang="en-US" sz="2100">
              <a:solidFill>
                <a:srgbClr val="82798F"/>
              </a:solidFill>
              <a:latin typeface="Comic Sans"/>
              <a:ea typeface="Comic Sans"/>
              <a:cs typeface="Comic Sans"/>
              <a:sym typeface="Comic Sans"/>
            </a:endParaRPr>
          </a:p>
          <a:p>
            <a:pPr algn="just">
              <a:lnSpc>
                <a:spcPts val="4200"/>
              </a:lnSpc>
            </a:pPr>
            <a:r>
              <a:rPr lang="en-US" sz="2100" b="1">
                <a:solidFill>
                  <a:srgbClr val="82798F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• Comparison Factors:</a:t>
            </a:r>
          </a:p>
          <a:p>
            <a:pPr algn="just">
              <a:lnSpc>
                <a:spcPts val="4200"/>
              </a:lnSpc>
            </a:pPr>
            <a:r>
              <a:rPr lang="en-US" sz="2100">
                <a:solidFill>
                  <a:srgbClr val="82798F"/>
                </a:solidFill>
                <a:latin typeface="Comic Sans"/>
                <a:ea typeface="Comic Sans"/>
                <a:cs typeface="Comic Sans"/>
                <a:sym typeface="Comic Sans"/>
              </a:rPr>
              <a:t>• Price, performance, design, and intended use.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925484" y="496548"/>
            <a:ext cx="12596856" cy="639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b="1">
                <a:solidFill>
                  <a:srgbClr val="FFF6BE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Similar Products for Comparison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Office PowerPoint</Application>
  <PresentationFormat>Произвольный</PresentationFormat>
  <Paragraphs>64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Calibri</vt:lpstr>
      <vt:lpstr>Comic Sans Bold</vt:lpstr>
      <vt:lpstr>Pacifico</vt:lpstr>
      <vt:lpstr>Arial</vt:lpstr>
      <vt:lpstr>Comic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COMPUTER</dc:title>
  <cp:lastModifiedBy>Матвей Украинский</cp:lastModifiedBy>
  <cp:revision>1</cp:revision>
  <dcterms:created xsi:type="dcterms:W3CDTF">2006-08-16T00:00:00Z</dcterms:created>
  <dcterms:modified xsi:type="dcterms:W3CDTF">2024-10-17T18:56:58Z</dcterms:modified>
  <dc:identifier>DAGT2WtDCts</dc:identifier>
</cp:coreProperties>
</file>